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8" r:id="rId1"/>
  </p:sldMasterIdLst>
  <p:notesMasterIdLst>
    <p:notesMasterId r:id="rId15"/>
  </p:notesMasterIdLst>
  <p:sldIdLst>
    <p:sldId id="355" r:id="rId2"/>
    <p:sldId id="342" r:id="rId3"/>
    <p:sldId id="341" r:id="rId4"/>
    <p:sldId id="353" r:id="rId5"/>
    <p:sldId id="354" r:id="rId6"/>
    <p:sldId id="346" r:id="rId7"/>
    <p:sldId id="356" r:id="rId8"/>
    <p:sldId id="343" r:id="rId9"/>
    <p:sldId id="347" r:id="rId10"/>
    <p:sldId id="348" r:id="rId11"/>
    <p:sldId id="349" r:id="rId12"/>
    <p:sldId id="344" r:id="rId13"/>
    <p:sldId id="350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83022" autoAdjust="0"/>
  </p:normalViewPr>
  <p:slideViewPr>
    <p:cSldViewPr>
      <p:cViewPr varScale="1">
        <p:scale>
          <a:sx n="108" d="100"/>
          <a:sy n="108" d="100"/>
        </p:scale>
        <p:origin x="78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60F2C-D087-4348-8EE2-0A1072E94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9345F-88C8-4433-9894-98511784ABED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Established Lighting Manufacturers</a:t>
          </a:r>
          <a:endParaRPr lang="en-US" dirty="0"/>
        </a:p>
      </dgm:t>
    </dgm:pt>
    <dgm:pt modelId="{D4752206-5CD5-43C1-9BDC-678C367BA975}" type="parTrans" cxnId="{387B088B-BA22-4E60-BB5C-6B4207086E39}">
      <dgm:prSet/>
      <dgm:spPr/>
      <dgm:t>
        <a:bodyPr/>
        <a:lstStyle/>
        <a:p>
          <a:endParaRPr lang="en-US"/>
        </a:p>
      </dgm:t>
    </dgm:pt>
    <dgm:pt modelId="{8AB5E155-D797-490C-BB63-B339DD68B229}" type="sibTrans" cxnId="{387B088B-BA22-4E60-BB5C-6B4207086E39}">
      <dgm:prSet/>
      <dgm:spPr/>
      <dgm:t>
        <a:bodyPr/>
        <a:lstStyle/>
        <a:p>
          <a:endParaRPr lang="en-US"/>
        </a:p>
      </dgm:t>
    </dgm:pt>
    <dgm:pt modelId="{573B2C45-72AF-439F-B004-209F55B43DDC}">
      <dgm:prSet phldrT="[Text]"/>
      <dgm:spPr/>
      <dgm:t>
        <a:bodyPr/>
        <a:lstStyle/>
        <a:p>
          <a:endParaRPr lang="en-US" dirty="0"/>
        </a:p>
      </dgm:t>
    </dgm:pt>
    <dgm:pt modelId="{7B739641-B125-4C7C-8541-6DB708E8353A}" type="parTrans" cxnId="{52344961-2A17-4C72-B6D1-EAB4D0BC4317}">
      <dgm:prSet/>
      <dgm:spPr/>
      <dgm:t>
        <a:bodyPr/>
        <a:lstStyle/>
        <a:p>
          <a:endParaRPr lang="en-US"/>
        </a:p>
      </dgm:t>
    </dgm:pt>
    <dgm:pt modelId="{497A44C6-500A-4E49-95AA-1ED8E0F933B1}" type="sibTrans" cxnId="{52344961-2A17-4C72-B6D1-EAB4D0BC4317}">
      <dgm:prSet/>
      <dgm:spPr/>
      <dgm:t>
        <a:bodyPr/>
        <a:lstStyle/>
        <a:p>
          <a:endParaRPr lang="en-US"/>
        </a:p>
      </dgm:t>
    </dgm:pt>
    <dgm:pt modelId="{3E5EFD1B-30CF-42AB-BD7F-246767DEA17D}">
      <dgm:prSet phldrT="[Text]"/>
      <dgm:spPr/>
      <dgm:t>
        <a:bodyPr/>
        <a:lstStyle/>
        <a:p>
          <a:r>
            <a:rPr lang="en-US" dirty="0" smtClean="0"/>
            <a:t>Lighting</a:t>
          </a:r>
          <a:r>
            <a:rPr lang="en-US" baseline="0" dirty="0" smtClean="0"/>
            <a:t> Consumers</a:t>
          </a:r>
          <a:endParaRPr lang="en-US" dirty="0"/>
        </a:p>
      </dgm:t>
    </dgm:pt>
    <dgm:pt modelId="{20A67017-FF0F-4842-8672-1415243E08A0}" type="parTrans" cxnId="{39B6C9F9-ABCE-42F4-A616-C06582FC4022}">
      <dgm:prSet/>
      <dgm:spPr/>
      <dgm:t>
        <a:bodyPr/>
        <a:lstStyle/>
        <a:p>
          <a:endParaRPr lang="en-US"/>
        </a:p>
      </dgm:t>
    </dgm:pt>
    <dgm:pt modelId="{2ED9BBB6-81E1-4E17-A8A4-BBAE2EE02DD7}" type="sibTrans" cxnId="{39B6C9F9-ABCE-42F4-A616-C06582FC4022}">
      <dgm:prSet/>
      <dgm:spPr/>
      <dgm:t>
        <a:bodyPr/>
        <a:lstStyle/>
        <a:p>
          <a:endParaRPr lang="en-US"/>
        </a:p>
      </dgm:t>
    </dgm:pt>
    <dgm:pt modelId="{FEEAA2DC-43ED-4A68-AA52-82D7881A7386}">
      <dgm:prSet phldrT="[Text]"/>
      <dgm:spPr/>
      <dgm:t>
        <a:bodyPr/>
        <a:lstStyle/>
        <a:p>
          <a:endParaRPr lang="en-US" dirty="0"/>
        </a:p>
      </dgm:t>
    </dgm:pt>
    <dgm:pt modelId="{EECD7D02-9510-4CE8-ABAE-59C7DB3A61DA}" type="parTrans" cxnId="{F1045EDB-CFFD-4DE5-8B93-BAFDCC30D452}">
      <dgm:prSet/>
      <dgm:spPr/>
      <dgm:t>
        <a:bodyPr/>
        <a:lstStyle/>
        <a:p>
          <a:endParaRPr lang="en-US"/>
        </a:p>
      </dgm:t>
    </dgm:pt>
    <dgm:pt modelId="{128FB650-2FA2-42D0-B779-E09DC1EBCB32}" type="sibTrans" cxnId="{F1045EDB-CFFD-4DE5-8B93-BAFDCC30D452}">
      <dgm:prSet/>
      <dgm:spPr/>
      <dgm:t>
        <a:bodyPr/>
        <a:lstStyle/>
        <a:p>
          <a:endParaRPr lang="en-US"/>
        </a:p>
      </dgm:t>
    </dgm:pt>
    <dgm:pt modelId="{C5397271-3E99-4A6D-AD4B-3D2CFD5E429E}" type="pres">
      <dgm:prSet presAssocID="{D4060F2C-D087-4348-8EE2-0A1072E94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BBF8C-0B63-4CF4-9A4D-AE83163BE23E}" type="pres">
      <dgm:prSet presAssocID="{9679345F-88C8-4433-9894-98511784ABED}" presName="parentText" presStyleLbl="node1" presStyleIdx="0" presStyleCnt="2" custLinFactNeighborX="0" custLinFactNeighborY="-72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3FECF-F72F-4FB7-8A7E-688137475A13}" type="pres">
      <dgm:prSet presAssocID="{9679345F-88C8-4433-9894-98511784AB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F2565-8319-4DDF-9007-EDB29C473672}" type="pres">
      <dgm:prSet presAssocID="{3E5EFD1B-30CF-42AB-BD7F-246767DEA17D}" presName="parentText" presStyleLbl="node1" presStyleIdx="1" presStyleCnt="2" custLinFactNeighborY="73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22D2F-D4DD-4FC1-B9C8-71CB3A1426B5}" type="pres">
      <dgm:prSet presAssocID="{3E5EFD1B-30CF-42AB-BD7F-246767DEA17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45EDB-CFFD-4DE5-8B93-BAFDCC30D452}" srcId="{3E5EFD1B-30CF-42AB-BD7F-246767DEA17D}" destId="{FEEAA2DC-43ED-4A68-AA52-82D7881A7386}" srcOrd="0" destOrd="0" parTransId="{EECD7D02-9510-4CE8-ABAE-59C7DB3A61DA}" sibTransId="{128FB650-2FA2-42D0-B779-E09DC1EBCB32}"/>
    <dgm:cxn modelId="{387B088B-BA22-4E60-BB5C-6B4207086E39}" srcId="{D4060F2C-D087-4348-8EE2-0A1072E943BC}" destId="{9679345F-88C8-4433-9894-98511784ABED}" srcOrd="0" destOrd="0" parTransId="{D4752206-5CD5-43C1-9BDC-678C367BA975}" sibTransId="{8AB5E155-D797-490C-BB63-B339DD68B229}"/>
    <dgm:cxn modelId="{52344961-2A17-4C72-B6D1-EAB4D0BC4317}" srcId="{9679345F-88C8-4433-9894-98511784ABED}" destId="{573B2C45-72AF-439F-B004-209F55B43DDC}" srcOrd="0" destOrd="0" parTransId="{7B739641-B125-4C7C-8541-6DB708E8353A}" sibTransId="{497A44C6-500A-4E49-95AA-1ED8E0F933B1}"/>
    <dgm:cxn modelId="{39B6C9F9-ABCE-42F4-A616-C06582FC4022}" srcId="{D4060F2C-D087-4348-8EE2-0A1072E943BC}" destId="{3E5EFD1B-30CF-42AB-BD7F-246767DEA17D}" srcOrd="1" destOrd="0" parTransId="{20A67017-FF0F-4842-8672-1415243E08A0}" sibTransId="{2ED9BBB6-81E1-4E17-A8A4-BBAE2EE02DD7}"/>
    <dgm:cxn modelId="{75740668-29D1-433E-B1AC-91A498031A90}" type="presOf" srcId="{573B2C45-72AF-439F-B004-209F55B43DDC}" destId="{34E3FECF-F72F-4FB7-8A7E-688137475A13}" srcOrd="0" destOrd="0" presId="urn:microsoft.com/office/officeart/2005/8/layout/vList2"/>
    <dgm:cxn modelId="{232B1FD6-0C3A-4EC8-801F-E0211AA3D175}" type="presOf" srcId="{9679345F-88C8-4433-9894-98511784ABED}" destId="{77EBBF8C-0B63-4CF4-9A4D-AE83163BE23E}" srcOrd="0" destOrd="0" presId="urn:microsoft.com/office/officeart/2005/8/layout/vList2"/>
    <dgm:cxn modelId="{5A128C78-5645-421B-BB2B-673334B4B2BE}" type="presOf" srcId="{FEEAA2DC-43ED-4A68-AA52-82D7881A7386}" destId="{55922D2F-D4DD-4FC1-B9C8-71CB3A1426B5}" srcOrd="0" destOrd="0" presId="urn:microsoft.com/office/officeart/2005/8/layout/vList2"/>
    <dgm:cxn modelId="{5E384F81-BCBA-4EF2-9B18-5338C248511E}" type="presOf" srcId="{3E5EFD1B-30CF-42AB-BD7F-246767DEA17D}" destId="{FEBF2565-8319-4DDF-9007-EDB29C473672}" srcOrd="0" destOrd="0" presId="urn:microsoft.com/office/officeart/2005/8/layout/vList2"/>
    <dgm:cxn modelId="{50E04B85-328E-4C38-BF33-23F50804B8C0}" type="presOf" srcId="{D4060F2C-D087-4348-8EE2-0A1072E943BC}" destId="{C5397271-3E99-4A6D-AD4B-3D2CFD5E429E}" srcOrd="0" destOrd="0" presId="urn:microsoft.com/office/officeart/2005/8/layout/vList2"/>
    <dgm:cxn modelId="{5E5B4A87-9853-4FD6-94BD-267632CC04E7}" type="presParOf" srcId="{C5397271-3E99-4A6D-AD4B-3D2CFD5E429E}" destId="{77EBBF8C-0B63-4CF4-9A4D-AE83163BE23E}" srcOrd="0" destOrd="0" presId="urn:microsoft.com/office/officeart/2005/8/layout/vList2"/>
    <dgm:cxn modelId="{CD6E13A1-D7FC-40F0-9F92-1697BDD38872}" type="presParOf" srcId="{C5397271-3E99-4A6D-AD4B-3D2CFD5E429E}" destId="{34E3FECF-F72F-4FB7-8A7E-688137475A13}" srcOrd="1" destOrd="0" presId="urn:microsoft.com/office/officeart/2005/8/layout/vList2"/>
    <dgm:cxn modelId="{4393124D-58D4-4C1E-AAC7-02D7DCE4DEFD}" type="presParOf" srcId="{C5397271-3E99-4A6D-AD4B-3D2CFD5E429E}" destId="{FEBF2565-8319-4DDF-9007-EDB29C473672}" srcOrd="2" destOrd="0" presId="urn:microsoft.com/office/officeart/2005/8/layout/vList2"/>
    <dgm:cxn modelId="{BDB44388-0076-4B1B-9FC8-325372955B6F}" type="presParOf" srcId="{C5397271-3E99-4A6D-AD4B-3D2CFD5E429E}" destId="{55922D2F-D4DD-4FC1-B9C8-71CB3A1426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BF8C-0B63-4CF4-9A4D-AE83163BE23E}">
      <dsp:nvSpPr>
        <dsp:cNvPr id="0" name=""/>
        <dsp:cNvSpPr/>
      </dsp:nvSpPr>
      <dsp:spPr>
        <a:xfrm>
          <a:off x="0" y="90111"/>
          <a:ext cx="582930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n-lt"/>
            </a:rPr>
            <a:t>Established Lighting Manufacturers</a:t>
          </a:r>
          <a:endParaRPr lang="en-US" sz="3000" kern="1200" dirty="0"/>
        </a:p>
      </dsp:txBody>
      <dsp:txXfrm>
        <a:off x="35125" y="125236"/>
        <a:ext cx="5759051" cy="649299"/>
      </dsp:txXfrm>
    </dsp:sp>
    <dsp:sp modelId="{34E3FECF-F72F-4FB7-8A7E-688137475A13}">
      <dsp:nvSpPr>
        <dsp:cNvPr id="0" name=""/>
        <dsp:cNvSpPr/>
      </dsp:nvSpPr>
      <dsp:spPr>
        <a:xfrm>
          <a:off x="0" y="1171734"/>
          <a:ext cx="5829301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1171734"/>
        <a:ext cx="5829301" cy="496800"/>
      </dsp:txXfrm>
    </dsp:sp>
    <dsp:sp modelId="{FEBF2565-8319-4DDF-9007-EDB29C473672}">
      <dsp:nvSpPr>
        <dsp:cNvPr id="0" name=""/>
        <dsp:cNvSpPr/>
      </dsp:nvSpPr>
      <dsp:spPr>
        <a:xfrm>
          <a:off x="0" y="2034317"/>
          <a:ext cx="582930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Lighting</a:t>
          </a:r>
          <a:r>
            <a:rPr lang="en-US" sz="3000" kern="1200" baseline="0" dirty="0" smtClean="0"/>
            <a:t> Consumers</a:t>
          </a:r>
          <a:endParaRPr lang="en-US" sz="3000" kern="1200" dirty="0"/>
        </a:p>
      </dsp:txBody>
      <dsp:txXfrm>
        <a:off x="35125" y="2069442"/>
        <a:ext cx="5759051" cy="649299"/>
      </dsp:txXfrm>
    </dsp:sp>
    <dsp:sp modelId="{55922D2F-D4DD-4FC1-B9C8-71CB3A1426B5}">
      <dsp:nvSpPr>
        <dsp:cNvPr id="0" name=""/>
        <dsp:cNvSpPr/>
      </dsp:nvSpPr>
      <dsp:spPr>
        <a:xfrm>
          <a:off x="0" y="2388084"/>
          <a:ext cx="5829301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2388084"/>
        <a:ext cx="5829301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6982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65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3/28/2016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09600" y="1047750"/>
            <a:ext cx="7543800" cy="194548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400" dirty="0" smtClean="0"/>
              <a:t>Smart </a:t>
            </a:r>
            <a:r>
              <a:rPr lang="en" sz="5400" dirty="0" smtClean="0"/>
              <a:t>Streetlight System </a:t>
            </a:r>
            <a:r>
              <a:rPr lang="en" sz="5400" dirty="0" smtClean="0"/>
              <a:t/>
            </a:r>
            <a:br>
              <a:rPr lang="en" sz="5400" dirty="0" smtClean="0"/>
            </a:br>
            <a:r>
              <a:rPr lang="en" sz="5400" dirty="0" smtClean="0"/>
              <a:t/>
            </a:r>
            <a:br>
              <a:rPr lang="en" sz="5400" dirty="0" smtClean="0"/>
            </a:br>
            <a:endParaRPr lang="en" sz="5400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7113494" y="4019550"/>
            <a:ext cx="1344706" cy="80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3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03/28/16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</a:t>
            </a:r>
            <a:r>
              <a:rPr lang="en-US" sz="900" dirty="0" smtClean="0">
                <a:solidFill>
                  <a:schemeClr val="bg1"/>
                </a:solidFill>
              </a:rPr>
              <a:t>3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images.8tracks.com/cover/i/008/836/342/2014-New-York-City-Street-Night-Lights-5376.jpg?rect=480,0,1600,1600&amp;q=98&amp;fm=jpg&amp;fit=max&amp;w=1024&amp;h=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763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956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95804"/>
            <a:ext cx="7620000" cy="444819"/>
          </a:xfrm>
        </p:spPr>
        <p:txBody>
          <a:bodyPr/>
          <a:lstStyle/>
          <a:p>
            <a:r>
              <a:rPr lang="en-US" sz="2000" dirty="0" smtClean="0"/>
              <a:t>Competitors Vs. SSL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Electric’s </a:t>
            </a:r>
            <a:r>
              <a:rPr lang="en-US" dirty="0"/>
              <a:t>LightGrid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Multiple wireless features to monitor and control lights</a:t>
            </a:r>
          </a:p>
          <a:p>
            <a:r>
              <a:rPr lang="en-US" sz="2000" dirty="0" smtClean="0"/>
              <a:t>Requires </a:t>
            </a:r>
            <a:r>
              <a:rPr lang="en-US" sz="2000" dirty="0" smtClean="0"/>
              <a:t>internet </a:t>
            </a:r>
            <a:r>
              <a:rPr lang="en-US" sz="2000" dirty="0" smtClean="0"/>
              <a:t>a</a:t>
            </a:r>
            <a:r>
              <a:rPr lang="en-US" sz="2000" dirty="0" smtClean="0"/>
              <a:t>ccess</a:t>
            </a:r>
            <a:endParaRPr lang="en-US" sz="2000" dirty="0" smtClean="0"/>
          </a:p>
          <a:p>
            <a:r>
              <a:rPr lang="en-US" sz="2000" dirty="0" smtClean="0"/>
              <a:t>Addition software license costs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en-US" dirty="0" smtClean="0"/>
              <a:t>Streetlight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4114800" cy="2963466"/>
          </a:xfrm>
        </p:spPr>
        <p:txBody>
          <a:bodyPr>
            <a:noAutofit/>
          </a:bodyPr>
          <a:lstStyle/>
          <a:p>
            <a:r>
              <a:rPr lang="en-US" sz="2000" dirty="0" smtClean="0"/>
              <a:t>Single wireless feature to check status of lights</a:t>
            </a:r>
          </a:p>
          <a:p>
            <a:r>
              <a:rPr lang="en-US" sz="2000" dirty="0" smtClean="0"/>
              <a:t>Secure network with no internet required</a:t>
            </a:r>
          </a:p>
          <a:p>
            <a:r>
              <a:rPr lang="en-US" sz="2000" dirty="0" smtClean="0"/>
              <a:t>One </a:t>
            </a:r>
            <a:r>
              <a:rPr lang="en-US" sz="2000" dirty="0" smtClean="0"/>
              <a:t>time purchase (no contract)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93" y="376316"/>
            <a:ext cx="6172200" cy="454968"/>
          </a:xfrm>
        </p:spPr>
        <p:txBody>
          <a:bodyPr/>
          <a:lstStyle/>
          <a:p>
            <a:r>
              <a:rPr lang="en-US" sz="2000" dirty="0" smtClean="0"/>
              <a:t>Competitive Advantage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93" y="1200150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solution for monitoring the status of each individual streetlight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efficient alternative to replacing full streetlight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not require internet connection</a:t>
            </a:r>
          </a:p>
        </p:txBody>
      </p:sp>
      <p:pic>
        <p:nvPicPr>
          <p:cNvPr id="3074" name="Picture 2" descr="https://www.cbtravel.com/blog/wp-content/uploads/2013/08/competition_advan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8271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1504950"/>
            <a:ext cx="44196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2" y="297015"/>
            <a:ext cx="6172200" cy="59354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Start-up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1844754"/>
            <a:ext cx="3962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Partners for testing: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Florida State University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Manufacture initial prototypes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2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Copyright the SSL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software 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https://public.magnet.fsu.edu/Logos/OLD/FSU%20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87358"/>
            <a:ext cx="2895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150"/>
            <a:ext cx="7620000" cy="8572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051"/>
            <a:ext cx="7620000" cy="857250"/>
          </a:xfrm>
        </p:spPr>
        <p:txBody>
          <a:bodyPr/>
          <a:lstStyle/>
          <a:p>
            <a:r>
              <a:rPr lang="en-US" sz="2000" dirty="0" smtClean="0"/>
              <a:t>Smart </a:t>
            </a:r>
            <a:r>
              <a:rPr lang="en-US" sz="2000" dirty="0" smtClean="0"/>
              <a:t>Streetlights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</a:t>
            </a:r>
            <a:r>
              <a:rPr lang="en-US" sz="900" dirty="0" smtClean="0">
                <a:solidFill>
                  <a:schemeClr val="bg1"/>
                </a:solidFill>
              </a:rPr>
              <a:t>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23950"/>
            <a:ext cx="563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The 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1600" b="1" i="1" dirty="0" smtClean="0"/>
              <a:t>Brandon Berry: </a:t>
            </a:r>
            <a:r>
              <a:rPr lang="en-US" sz="1600" b="1" i="1" dirty="0" smtClean="0"/>
              <a:t>Electrical Engineering</a:t>
            </a:r>
            <a:endParaRPr lang="en-US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1600" b="1" i="1" dirty="0"/>
              <a:t>Anthony </a:t>
            </a:r>
            <a:r>
              <a:rPr lang="en-AU" sz="1600" b="1" i="1" dirty="0" smtClean="0"/>
              <a:t>Giordano: </a:t>
            </a:r>
            <a:r>
              <a:rPr lang="en-US" sz="1600" b="1" i="1" dirty="0"/>
              <a:t>Electrical Engineering</a:t>
            </a:r>
            <a:endParaRPr lang="en-US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1600" b="1" i="1" dirty="0" smtClean="0"/>
              <a:t>Thor Cutler: </a:t>
            </a:r>
            <a:r>
              <a:rPr lang="en-US" sz="1600" b="1" i="1" dirty="0"/>
              <a:t>Electrical Engineering</a:t>
            </a:r>
            <a:endParaRPr lang="en-US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1600" b="1" i="1" dirty="0" smtClean="0"/>
              <a:t>Tucker Russ: </a:t>
            </a:r>
            <a:r>
              <a:rPr lang="en-US" sz="1600" b="1" i="1" dirty="0" smtClean="0"/>
              <a:t>Electrical </a:t>
            </a:r>
            <a:r>
              <a:rPr lang="en-US" sz="1600" b="1" i="1" dirty="0"/>
              <a:t>Engineering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542222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Advisors/Mentors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b="1" i="1" dirty="0"/>
              <a:t>Dr. Jerris Hooker: Project Mentor/Instructor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b="1" i="1" dirty="0"/>
              <a:t>Dr. Victor DeBrunner: ECE Project Reviewer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b="1" i="1" dirty="0"/>
              <a:t>Dr. Leonard </a:t>
            </a:r>
            <a:r>
              <a:rPr lang="en-US" sz="1600" b="1" i="1" dirty="0" smtClean="0"/>
              <a:t>Tung: </a:t>
            </a:r>
            <a:r>
              <a:rPr lang="en-US" sz="1600" b="1" i="1" dirty="0"/>
              <a:t>ECE Project Reviewer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b="1" i="1" dirty="0"/>
              <a:t>Dr. Michael </a:t>
            </a:r>
            <a:r>
              <a:rPr lang="en-US" sz="1600" b="1" i="1" dirty="0" smtClean="0"/>
              <a:t>Devine: </a:t>
            </a:r>
            <a:r>
              <a:rPr lang="en-US" sz="1600" b="1" i="1" dirty="0"/>
              <a:t>Project Mentor/Entrepreneurial Advisor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308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00400" y="971550"/>
            <a:ext cx="5045948" cy="36644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Problem (Current </a:t>
            </a:r>
            <a:r>
              <a:rPr lang="en-US" sz="2000" dirty="0" smtClean="0"/>
              <a:t>Scenario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28600" y="1040550"/>
            <a:ext cx="3859212" cy="2895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657350"/>
            <a:ext cx="487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400" dirty="0">
                <a:solidFill>
                  <a:schemeClr val="bg1"/>
                </a:solidFill>
              </a:rPr>
              <a:t>When </a:t>
            </a:r>
            <a:r>
              <a:rPr lang="en-US" sz="2400" dirty="0" smtClean="0">
                <a:solidFill>
                  <a:schemeClr val="bg1"/>
                </a:solidFill>
              </a:rPr>
              <a:t>a streetlight loses power, the </a:t>
            </a:r>
            <a:r>
              <a:rPr lang="en-US" sz="2400" dirty="0">
                <a:solidFill>
                  <a:schemeClr val="bg1"/>
                </a:solidFill>
              </a:rPr>
              <a:t>only way </a:t>
            </a:r>
            <a:r>
              <a:rPr lang="en-US" sz="2400" dirty="0" smtClean="0">
                <a:solidFill>
                  <a:schemeClr val="bg1"/>
                </a:solidFill>
              </a:rPr>
              <a:t>that the outage is noticed by the power company is </a:t>
            </a:r>
            <a:r>
              <a:rPr lang="en-US" sz="2400" dirty="0">
                <a:solidFill>
                  <a:schemeClr val="bg1"/>
                </a:solidFill>
              </a:rPr>
              <a:t>if a customer calls in to report the outage and </a:t>
            </a:r>
            <a:r>
              <a:rPr lang="en-US" sz="2400" dirty="0" smtClean="0">
                <a:solidFill>
                  <a:schemeClr val="bg1"/>
                </a:solidFill>
              </a:rPr>
              <a:t>its location</a:t>
            </a:r>
          </a:p>
          <a:p>
            <a:pPr marL="114300"/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2" name="Picture 2" descr="http://www.outagealarm.com/images/PowerCutPro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7350"/>
            <a:ext cx="2120622" cy="21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333750"/>
            <a:ext cx="7848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Solution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28600" y="1040550"/>
            <a:ext cx="3859212" cy="2895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373957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Smart </a:t>
            </a:r>
            <a:r>
              <a:rPr lang="en-US" sz="3200" dirty="0" smtClean="0">
                <a:solidFill>
                  <a:schemeClr val="bg1"/>
                </a:solidFill>
              </a:rPr>
              <a:t>Streetlight System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Placeholder 4"/>
          <p:cNvPicPr>
            <a:picLocks noChangeAspect="1"/>
          </p:cNvPicPr>
          <p:nvPr/>
        </p:nvPicPr>
        <p:blipFill>
          <a:blip r:embed="rId3"/>
          <a:srcRect t="11711" b="11711"/>
          <a:stretch>
            <a:fillRect/>
          </a:stretch>
        </p:blipFill>
        <p:spPr>
          <a:xfrm>
            <a:off x="1433285" y="1086100"/>
            <a:ext cx="5667829" cy="22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1040550"/>
            <a:ext cx="5334000" cy="3741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Solution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28600" y="1040550"/>
            <a:ext cx="3859212" cy="2895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548" y="1309628"/>
            <a:ext cx="516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are designing a device to be installed into streetlights with the following properties: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Wirelessly </a:t>
            </a:r>
            <a:r>
              <a:rPr lang="en-US" sz="2000" dirty="0" smtClean="0">
                <a:solidFill>
                  <a:schemeClr val="bg1"/>
                </a:solidFill>
              </a:rPr>
              <a:t>transmit status </a:t>
            </a:r>
            <a:r>
              <a:rPr lang="en-US" sz="2000" dirty="0">
                <a:solidFill>
                  <a:schemeClr val="bg1"/>
                </a:solidFill>
              </a:rPr>
              <a:t>to centralized </a:t>
            </a:r>
            <a:r>
              <a:rPr lang="en-US" sz="2000" dirty="0" smtClean="0">
                <a:solidFill>
                  <a:schemeClr val="bg1"/>
                </a:solidFill>
              </a:rPr>
              <a:t>location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Notifies centralized location </a:t>
            </a:r>
            <a:r>
              <a:rPr lang="en-US" sz="2000" dirty="0" smtClean="0">
                <a:solidFill>
                  <a:schemeClr val="bg1"/>
                </a:solidFill>
              </a:rPr>
              <a:t>whether or a light has power or its bulb has blown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Stays powered even if streetlight loses power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www.ifactorinc.com/wp-content/uploads/2015/02/S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7635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86" y="367959"/>
            <a:ext cx="5680529" cy="495968"/>
          </a:xfrm>
        </p:spPr>
        <p:txBody>
          <a:bodyPr/>
          <a:lstStyle/>
          <a:p>
            <a:r>
              <a:rPr lang="en-US" sz="2000" dirty="0" smtClean="0"/>
              <a:t>Target Market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f.tqn.com/y/sbinfocanada/1/W/Q/R/124314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6" y="1581150"/>
            <a:ext cx="2444296" cy="1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10025831"/>
              </p:ext>
            </p:extLst>
          </p:nvPr>
        </p:nvGraphicFramePr>
        <p:xfrm>
          <a:off x="353786" y="971550"/>
          <a:ext cx="5829301" cy="333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94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995"/>
            <a:ext cx="7610475" cy="876017"/>
          </a:xfrm>
        </p:spPr>
        <p:txBody>
          <a:bodyPr/>
          <a:lstStyle/>
          <a:p>
            <a:r>
              <a:rPr lang="en-US" sz="2000" dirty="0"/>
              <a:t>Potential </a:t>
            </a:r>
            <a:r>
              <a:rPr lang="en-US" sz="2000" dirty="0" smtClean="0"/>
              <a:t>Lighting Manufacturers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usco.com/images/musco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83" y="1445703"/>
            <a:ext cx="17160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wa.multiview.com/userlogo/apwa/47765v2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56" y="2360103"/>
            <a:ext cx="2216742" cy="11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ubbelllighting.com/content/logos/logo_img/hli/hubbell-lighting-dgray-rgb-200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7" y="3678062"/>
            <a:ext cx="28956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8641" y="1617980"/>
            <a:ext cx="4187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Sports Lighting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Streetlights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Parking Lot Lighting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2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995"/>
            <a:ext cx="7610475" cy="876017"/>
          </a:xfrm>
        </p:spPr>
        <p:txBody>
          <a:bodyPr/>
          <a:lstStyle/>
          <a:p>
            <a:r>
              <a:rPr lang="en-US" sz="2000" dirty="0"/>
              <a:t>Potential </a:t>
            </a:r>
            <a:r>
              <a:rPr lang="en-US" sz="2000" dirty="0" smtClean="0"/>
              <a:t>Consumers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130677"/>
            <a:ext cx="51149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College campuses</a:t>
            </a:r>
          </a:p>
          <a:p>
            <a:pPr marL="457200"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Walkway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Highway toll roads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Street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Recreational sports complexes</a:t>
            </a:r>
          </a:p>
          <a:p>
            <a:pPr marL="457200"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Field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Airports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Runway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lights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Convenience Stores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457200"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Parking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lot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lights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457200" lvl="1"/>
            <a:endParaRPr lang="en-US" sz="2200" dirty="0">
              <a:latin typeface="+mn-lt"/>
            </a:endParaRPr>
          </a:p>
          <a:p>
            <a:endParaRPr lang="en-US" dirty="0"/>
          </a:p>
        </p:txBody>
      </p:sp>
      <p:pic>
        <p:nvPicPr>
          <p:cNvPr id="2050" name="Picture 2" descr="http://www.stantec.com/content/stantec/en/blog/2015/airport-runway-lights-what-are-they-all-for/_jcr_content/promotionalImage.rpath.1200.0.medium.1446133409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4950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8257" y="971550"/>
            <a:ext cx="3048000" cy="330510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57" y="377688"/>
            <a:ext cx="6172200" cy="418193"/>
          </a:xfrm>
        </p:spPr>
        <p:txBody>
          <a:bodyPr/>
          <a:lstStyle/>
          <a:p>
            <a:r>
              <a:rPr lang="en-US" sz="2000" dirty="0" smtClean="0"/>
              <a:t>Prototype Costs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1955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57150"/>
            <a:ext cx="627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Group 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09600" y="1233918"/>
            <a:ext cx="2583662" cy="453987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Individual Device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60826" y="1800880"/>
            <a:ext cx="3425374" cy="2323373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 smtClean="0">
                <a:solidFill>
                  <a:schemeClr val="bg1"/>
                </a:solidFill>
              </a:rPr>
              <a:t>Wireless </a:t>
            </a:r>
            <a:r>
              <a:rPr lang="en-US" sz="1800" dirty="0" smtClean="0">
                <a:solidFill>
                  <a:schemeClr val="bg1"/>
                </a:solidFill>
              </a:rPr>
              <a:t>Transmitter- </a:t>
            </a:r>
            <a:r>
              <a:rPr lang="en-US" sz="1800" dirty="0" smtClean="0">
                <a:solidFill>
                  <a:schemeClr val="bg1"/>
                </a:solidFill>
              </a:rPr>
              <a:t>$40</a:t>
            </a:r>
          </a:p>
          <a:p>
            <a:pPr marL="285750" indent="-285750"/>
            <a:r>
              <a:rPr lang="en-US" sz="1800" dirty="0" smtClean="0">
                <a:solidFill>
                  <a:schemeClr val="bg1"/>
                </a:solidFill>
              </a:rPr>
              <a:t>Circuit </a:t>
            </a:r>
            <a:r>
              <a:rPr lang="en-US" sz="1800" dirty="0" smtClean="0">
                <a:solidFill>
                  <a:schemeClr val="bg1"/>
                </a:solidFill>
              </a:rPr>
              <a:t>Board </a:t>
            </a:r>
            <a:r>
              <a:rPr lang="en-US" sz="1800" dirty="0" smtClean="0">
                <a:solidFill>
                  <a:schemeClr val="bg1"/>
                </a:solidFill>
              </a:rPr>
              <a:t>- $4</a:t>
            </a:r>
          </a:p>
          <a:p>
            <a:pPr marL="285750" indent="-285750"/>
            <a:r>
              <a:rPr lang="en-US" sz="1800" dirty="0" smtClean="0">
                <a:solidFill>
                  <a:schemeClr val="bg1"/>
                </a:solidFill>
              </a:rPr>
              <a:t>Wires - $2</a:t>
            </a:r>
          </a:p>
          <a:p>
            <a:pPr marL="285750" indent="-285750"/>
            <a:r>
              <a:rPr lang="en-US" sz="1800" dirty="0" smtClean="0">
                <a:solidFill>
                  <a:schemeClr val="bg1"/>
                </a:solidFill>
              </a:rPr>
              <a:t>Battery </a:t>
            </a:r>
            <a:r>
              <a:rPr lang="en-US" sz="1800" dirty="0" smtClean="0">
                <a:solidFill>
                  <a:schemeClr val="bg1"/>
                </a:solidFill>
              </a:rPr>
              <a:t>- $20</a:t>
            </a:r>
          </a:p>
          <a:p>
            <a:pPr marL="285750" indent="-285750"/>
            <a:r>
              <a:rPr lang="en-US" sz="1800" dirty="0" smtClean="0">
                <a:solidFill>
                  <a:schemeClr val="bg1"/>
                </a:solidFill>
              </a:rPr>
              <a:t>Voltage Controller - $2</a:t>
            </a:r>
          </a:p>
          <a:p>
            <a:pPr marL="285750" indent="-285750"/>
            <a:r>
              <a:rPr lang="en-US" sz="1800" b="1" dirty="0" smtClean="0">
                <a:solidFill>
                  <a:schemeClr val="bg1"/>
                </a:solidFill>
              </a:rPr>
              <a:t>Total = $68</a:t>
            </a:r>
          </a:p>
          <a:p>
            <a:endParaRPr lang="en-US" dirty="0"/>
          </a:p>
        </p:txBody>
      </p:sp>
      <p:pic>
        <p:nvPicPr>
          <p:cNvPr id="16" name="Picture 2" descr="http://img.bhs4.com/eb/8/eb8f9ac45dc2d265382f51e88d5d1463194a35b1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23950"/>
            <a:ext cx="3251201" cy="32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12318</TotalTime>
  <Words>329</Words>
  <Application>Microsoft Office PowerPoint</Application>
  <PresentationFormat>On-screen Show (16:9)</PresentationFormat>
  <Paragraphs>92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Adjacency</vt:lpstr>
      <vt:lpstr>Smart Streetlight System   </vt:lpstr>
      <vt:lpstr>Smart Streetlights</vt:lpstr>
      <vt:lpstr>Problem (Current Scenario)</vt:lpstr>
      <vt:lpstr>Solution</vt:lpstr>
      <vt:lpstr>Solution</vt:lpstr>
      <vt:lpstr>Target Market</vt:lpstr>
      <vt:lpstr>Potential Lighting Manufacturers</vt:lpstr>
      <vt:lpstr>Potential Consumers</vt:lpstr>
      <vt:lpstr>Prototype Costs</vt:lpstr>
      <vt:lpstr>Competitors Vs. SSL</vt:lpstr>
      <vt:lpstr>Competitive Advantage</vt:lpstr>
      <vt:lpstr>Start-up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7</dc:title>
  <dc:creator>Dahlberg, Jacqueline:(BSC)</dc:creator>
  <cp:lastModifiedBy>studentpro</cp:lastModifiedBy>
  <cp:revision>268</cp:revision>
  <dcterms:modified xsi:type="dcterms:W3CDTF">2016-03-28T19:14:57Z</dcterms:modified>
</cp:coreProperties>
</file>